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media/image28.jpeg" ContentType="image/jpeg"/>
  <Override PartName="/ppt/media/image1.png" ContentType="image/png"/>
  <Override PartName="/ppt/media/image38.png" ContentType="image/png"/>
  <Override PartName="/ppt/media/image2.jpeg" ContentType="image/jpeg"/>
  <Override PartName="/ppt/media/image25.png" ContentType="image/png"/>
  <Override PartName="/ppt/media/hdphoto1.wdp" ContentType="image/vnd.ms-photo"/>
  <Override PartName="/ppt/media/image3.png" ContentType="image/png"/>
  <Override PartName="/ppt/media/image4.jpeg" ContentType="image/jpeg"/>
  <Override PartName="/ppt/media/image5.png" ContentType="image/png"/>
  <Override PartName="/ppt/media/image6.jpeg" ContentType="image/jpeg"/>
  <Override PartName="/ppt/media/image7.png" ContentType="image/png"/>
  <Override PartName="/ppt/media/image8.jpeg" ContentType="image/jpeg"/>
  <Override PartName="/ppt/media/image21.jpeg" ContentType="image/jpeg"/>
  <Override PartName="/ppt/media/image9.gif" ContentType="image/gif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b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078560" y="1098360"/>
            <a:ext cx="10317960" cy="4394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10000" spc="797" strike="noStrike" cap="all">
                <a:solidFill>
                  <a:srgbClr val="2a1a00"/>
                </a:solidFill>
                <a:latin typeface="Impact"/>
              </a:rPr>
              <a:t>Clique para editar o título Mestre</a:t>
            </a:r>
            <a:endParaRPr b="0" lang="en-US" sz="10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1078560" y="6375600"/>
            <a:ext cx="2329200" cy="348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8BC5FD7-F31A-4096-B32F-62ABB4A719A0}" type="datetime">
              <a:rPr b="0" lang="pt-BR" sz="1200" spc="-1" strike="noStrike">
                <a:solidFill>
                  <a:srgbClr val="b07906"/>
                </a:solidFill>
                <a:latin typeface="Gill Sans MT"/>
              </a:rPr>
              <a:t>03/09/19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4180320" y="6375600"/>
            <a:ext cx="4114440" cy="34560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9067320" y="6375600"/>
            <a:ext cx="2329200" cy="345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16CC61F-873A-4AD2-A9F2-603ED7D191F2}" type="slidenum">
              <a:rPr b="0" lang="pt-BR" sz="1200" spc="-1" strike="noStrike">
                <a:solidFill>
                  <a:srgbClr val="b07906"/>
                </a:solidFill>
                <a:latin typeface="Gill Sans MT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Clique para editar o formato do texto da estrutura de tópicos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595959"/>
                </a:solidFill>
                <a:latin typeface="Gill Sans MT"/>
              </a:rPr>
              <a:t>2.º nível da estrutura de tópicos</a:t>
            </a:r>
            <a:endParaRPr b="0" lang="en-US" sz="1600" spc="-1" strike="noStrike">
              <a:solidFill>
                <a:srgbClr val="595959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3.º nível da estrutura de tópicos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4.º nível da estrutura de tópicos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5.º nível da estrutura de tópicos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6.º nível da estrutura de tópicos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7.º nível da estrutura de tópicos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Clique para editar o título Mestre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Clique para editar os estilos de texto Mestres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1" marL="6858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b="0" lang="en-US" sz="1800" spc="-1" strike="noStrike">
                <a:solidFill>
                  <a:srgbClr val="595959"/>
                </a:solidFill>
                <a:latin typeface="Gill Sans MT"/>
              </a:rPr>
              <a:t>Segundo nível</a:t>
            </a:r>
            <a:endParaRPr b="0" lang="en-US" sz="1800" spc="-1" strike="noStrike">
              <a:solidFill>
                <a:srgbClr val="595959"/>
              </a:solidFill>
              <a:latin typeface="Gill Sans MT"/>
            </a:endParaRPr>
          </a:p>
          <a:p>
            <a:pPr lvl="2" marL="11430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Gill Sans MT"/>
              </a:rPr>
              <a:t>Terceiro nível</a:t>
            </a:r>
            <a:endParaRPr b="0" lang="en-US" sz="1600" spc="-1" strike="noStrike">
              <a:solidFill>
                <a:srgbClr val="595959"/>
              </a:solidFill>
              <a:latin typeface="Gill Sans MT"/>
            </a:endParaRPr>
          </a:p>
          <a:p>
            <a:pPr lvl="3" marL="16002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Quarto nível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  <a:p>
            <a:pPr lvl="4" marL="20574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Quinto nível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B8BA265-447F-4FEE-A18E-2510E0F3EB20}" type="datetime">
              <a:rPr b="0" lang="pt-BR" sz="1200" spc="-1" strike="noStrike">
                <a:solidFill>
                  <a:srgbClr val="595959"/>
                </a:solidFill>
                <a:latin typeface="Gill Sans MT"/>
              </a:rPr>
              <a:t>03/09/19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4EEDFA1-90F4-4032-AD7E-DA77AB1B34DD}" type="slidenum">
              <a:rPr b="0" lang="pt-BR" sz="1200" spc="-1" strike="noStrike">
                <a:solidFill>
                  <a:srgbClr val="595959"/>
                </a:solidFill>
                <a:latin typeface="Gill Sans MT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078560" y="1616760"/>
            <a:ext cx="10317960" cy="3876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10000" spc="797" strike="noStrike" cap="all">
                <a:solidFill>
                  <a:srgbClr val="2a1a00"/>
                </a:solidFill>
                <a:latin typeface="Impact"/>
              </a:rPr>
              <a:t>eNERGIA</a:t>
            </a:r>
            <a:br/>
            <a:r>
              <a:rPr b="0" lang="en-US" sz="10000" spc="797" strike="noStrike" cap="all">
                <a:solidFill>
                  <a:srgbClr val="2a1a00"/>
                </a:solidFill>
                <a:latin typeface="Impact"/>
              </a:rPr>
              <a:t>SOLAR</a:t>
            </a:r>
            <a:endParaRPr b="0" lang="en-US" sz="10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2215080" y="5526720"/>
            <a:ext cx="8044920" cy="12276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/>
          </a:bodyPr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b="1" lang="pt-BR" sz="2000" spc="398" strike="noStrike" cap="all">
                <a:solidFill>
                  <a:srgbClr val="2a1a00"/>
                </a:solidFill>
                <a:latin typeface="Gill Sans MT"/>
              </a:rPr>
              <a:t>Carlos da conceição Castilho neto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b="1" lang="pt-BR" sz="2000" spc="398" strike="noStrike" cap="all">
                <a:solidFill>
                  <a:srgbClr val="2a1a00"/>
                </a:solidFill>
                <a:latin typeface="Gill Sans MT"/>
              </a:rPr>
              <a:t>FERNANDO ALMEIDA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b="1" lang="pt-BR" sz="2000" spc="398" strike="noStrike" cap="all">
                <a:solidFill>
                  <a:srgbClr val="2a1a00"/>
                </a:solidFill>
                <a:latin typeface="Gill Sans MT"/>
              </a:rPr>
              <a:t>Lucas liebel Camargo Ribas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Efeito fotovoltaico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É importante destacar que as células de silício absorvem a radiação em uma estreita faixa do espectro da radiação.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Tanto a energia de fótons com frequências muito altas como a energia de fótons com frequências muito baixas fazem com que haja liberação de energia em forma de calor, o que diminui a eficiência da célula.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251720" y="382320"/>
            <a:ext cx="1050264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Células de silício monocristalino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251720" y="2286000"/>
            <a:ext cx="10177920" cy="4189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Consideradas células da primeira geração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Fabricadas cada uma a partir de um cristal puro de silício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São as mais eficientes entre as células de silício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São também são as mais caras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10" name="Imagem 3" descr=""/>
          <p:cNvPicPr/>
          <p:nvPr/>
        </p:nvPicPr>
        <p:blipFill>
          <a:blip r:embed="rId1"/>
          <a:srcRect l="2992" t="3043" r="3433" b="2787"/>
          <a:stretch/>
        </p:blipFill>
        <p:spPr>
          <a:xfrm>
            <a:off x="8653680" y="3866400"/>
            <a:ext cx="2511720" cy="2475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251720" y="382320"/>
            <a:ext cx="1052928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Células de silício monocristalino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251720" y="2286000"/>
            <a:ext cx="10177920" cy="4379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Eficiência entre 15% e 22%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Células obtidas em forma de pastilhas finas (entre 0,3 e 0,5 mm de espessura)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Material mal aproveitado durante o processo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Painéis desse tipo de célula possuem cerca de 30 anos de vida útil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Células de Silício Policristalino</a:t>
            </a: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251720" y="2286000"/>
            <a:ext cx="10177920" cy="4189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Fundição de vários cristais de silício em um bloco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Eficiência entre 14% e 20%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Mais baratas que as de silício monocristalino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A quantidade residual de silício menor em comparação com o monocristalino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Vida útil dos painéis policristalinos superior a 30 anos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Células de Silício Policristalino</a:t>
            </a: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17" name="Imagem 3" descr=""/>
          <p:cNvPicPr/>
          <p:nvPr/>
        </p:nvPicPr>
        <p:blipFill>
          <a:blip r:embed="rId1"/>
          <a:stretch/>
        </p:blipFill>
        <p:spPr>
          <a:xfrm>
            <a:off x="1251720" y="2193120"/>
            <a:ext cx="10177920" cy="408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Painéis de Filme Fino</a:t>
            </a: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Deposição de camadas finas de material fotovoltaico sobre um substrato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Camadas muito finas de filme são suficientes para a conversão da radiação solar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Custo reduzido para a dopagem do material do filme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20" name="Imagem 3" descr=""/>
          <p:cNvPicPr/>
          <p:nvPr/>
        </p:nvPicPr>
        <p:blipFill>
          <a:blip r:embed="rId1"/>
          <a:stretch/>
        </p:blipFill>
        <p:spPr>
          <a:xfrm>
            <a:off x="8295840" y="4028760"/>
            <a:ext cx="2798640" cy="244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Painéis de Filme Fino</a:t>
            </a: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Os painéis de filme fino são categorizados pelo respectivo material fotovoltaico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Tempo de vida de cerca de 10 anos, em geral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Eficiências médias entre 7 e 13%,  algumas tecnologias atingindo 16%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1" lang="en-US" sz="4500" spc="199" strike="noStrike" cap="all">
                <a:solidFill>
                  <a:srgbClr val="2a1a00"/>
                </a:solidFill>
                <a:latin typeface="Impact"/>
              </a:rPr>
              <a:t>Painéis de Silício Amorfo</a:t>
            </a:r>
            <a:r>
              <a:rPr b="0" lang="en-US" sz="45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45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251720" y="2286000"/>
            <a:ext cx="10177920" cy="3955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Historicamente possui baixa eficiência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Utiliza apenas 1% do silício de células de silício cristalino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Nova técnica chamada "empilhamento“ resulta num aumento da eficiência (entre 6 e 10%)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25" name="Imagem 3" descr=""/>
          <p:cNvPicPr/>
          <p:nvPr/>
        </p:nvPicPr>
        <p:blipFill>
          <a:blip r:embed="rId1"/>
          <a:stretch/>
        </p:blipFill>
        <p:spPr>
          <a:xfrm>
            <a:off x="8176680" y="1974600"/>
            <a:ext cx="3213360" cy="227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1" lang="en-US" sz="4500" spc="199" strike="noStrike" cap="all">
                <a:solidFill>
                  <a:srgbClr val="2a1a00"/>
                </a:solidFill>
                <a:latin typeface="Impact"/>
              </a:rPr>
              <a:t>Painéis de Seleneto de Cobre, Índio e Gálio Seleneto (CIGS)</a:t>
            </a:r>
            <a:r>
              <a:rPr b="0" lang="en-US" sz="45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45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Eficiência atual entre 10 e 14%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Grande potencial em termos de eficiência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Custo elevado do índio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28" name="Imagem 3" descr=""/>
          <p:cNvPicPr/>
          <p:nvPr/>
        </p:nvPicPr>
        <p:blipFill>
          <a:blip r:embed="rId1"/>
          <a:stretch/>
        </p:blipFill>
        <p:spPr>
          <a:xfrm>
            <a:off x="7778880" y="3286440"/>
            <a:ext cx="2939040" cy="288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Células solares transparentes</a:t>
            </a: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251720" y="2286000"/>
            <a:ext cx="10177920" cy="4571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Produz energia absorvendo principalmente luz não visível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Células 66% transparentes ao olho humano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Constituídas por um plástico que converte luz infravermelha em corrente elétrica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m 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11913480" cy="685764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O QUE É ENERGIA SOLAR?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É a energia obtida através do efeito fotovoltaico, por meio da conversão da radiação solar em eletricidade, utilizando-se de semicondutores.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Células solares transparentes</a:t>
            </a: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O condutor é feito de nanopartículas de prata e de dióxido de titânio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Têm potencial para ser usadas em janelas inteligentes ou eletrônicos portáteis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33" name="Imagem 3" descr=""/>
          <p:cNvPicPr/>
          <p:nvPr/>
        </p:nvPicPr>
        <p:blipFill>
          <a:blip r:embed="rId1"/>
          <a:stretch/>
        </p:blipFill>
        <p:spPr>
          <a:xfrm>
            <a:off x="3636000" y="4002120"/>
            <a:ext cx="4919760" cy="228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COMPARAtivo ENTRE Eficiências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35" name="Imagem 3" descr=""/>
          <p:cNvPicPr/>
          <p:nvPr/>
        </p:nvPicPr>
        <p:blipFill>
          <a:blip r:embed="rId1"/>
          <a:stretch/>
        </p:blipFill>
        <p:spPr>
          <a:xfrm>
            <a:off x="2228760" y="2306160"/>
            <a:ext cx="7734240" cy="319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PERDAS DA CÉLULA ELETROVOLTAICA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37" name="Imagem 3" descr=""/>
          <p:cNvPicPr/>
          <p:nvPr/>
        </p:nvPicPr>
        <p:blipFill>
          <a:blip r:embed="rId1"/>
          <a:stretch/>
        </p:blipFill>
        <p:spPr>
          <a:xfrm>
            <a:off x="2323800" y="2286000"/>
            <a:ext cx="8033760" cy="359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Painéis Solares</a:t>
            </a: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40" name="Imagem 3" descr=""/>
          <p:cNvPicPr/>
          <p:nvPr/>
        </p:nvPicPr>
        <p:blipFill>
          <a:blip r:embed="rId1"/>
          <a:stretch/>
        </p:blipFill>
        <p:spPr>
          <a:xfrm>
            <a:off x="2764080" y="1492920"/>
            <a:ext cx="6663240" cy="44492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3859200" y="5786280"/>
            <a:ext cx="4963320" cy="38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7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Curva típica PxV da célula de silício monocristalino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baterias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43" name="Imagem 3" descr=""/>
          <p:cNvPicPr/>
          <p:nvPr/>
        </p:nvPicPr>
        <p:blipFill>
          <a:blip r:embed="rId1"/>
          <a:srcRect l="0" t="0" r="0" b="25611"/>
          <a:stretch/>
        </p:blipFill>
        <p:spPr>
          <a:xfrm>
            <a:off x="1175760" y="1609560"/>
            <a:ext cx="10329840" cy="460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Controladores de Carga</a:t>
            </a: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 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Circuitos para proteger e prolongar a vida útil das baterias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46" name="Imagem 3" descr=""/>
          <p:cNvPicPr/>
          <p:nvPr/>
        </p:nvPicPr>
        <p:blipFill>
          <a:blip r:embed="rId1"/>
          <a:stretch/>
        </p:blipFill>
        <p:spPr>
          <a:xfrm>
            <a:off x="2811240" y="3233520"/>
            <a:ext cx="6569280" cy="264564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5040000" y="5879520"/>
            <a:ext cx="214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Controlador paralelo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Sistema Fotovoltaico Isolado</a:t>
            </a:r>
            <a:br/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49" name="Imagem 3" descr=""/>
          <p:cNvPicPr/>
          <p:nvPr/>
        </p:nvPicPr>
        <p:blipFill>
          <a:blip r:embed="rId1"/>
          <a:stretch/>
        </p:blipFill>
        <p:spPr>
          <a:xfrm>
            <a:off x="1371960" y="2166120"/>
            <a:ext cx="9937440" cy="400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9000"/>
          </a:bodyPr>
          <a:p>
            <a:pPr algn="just"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Sistema Fotovoltaico Conectado à Rede</a:t>
            </a:r>
            <a:br/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51" name="Imagem 3" descr=""/>
          <p:cNvPicPr/>
          <p:nvPr/>
        </p:nvPicPr>
        <p:blipFill>
          <a:blip r:embed="rId1"/>
          <a:stretch/>
        </p:blipFill>
        <p:spPr>
          <a:xfrm>
            <a:off x="3564720" y="1724040"/>
            <a:ext cx="5711400" cy="475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Sistema Híbrido</a:t>
            </a:r>
            <a:br/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53" name="Imagem 3" descr=""/>
          <p:cNvPicPr/>
          <p:nvPr/>
        </p:nvPicPr>
        <p:blipFill>
          <a:blip r:embed="rId1"/>
          <a:stretch/>
        </p:blipFill>
        <p:spPr>
          <a:xfrm>
            <a:off x="2928600" y="1510920"/>
            <a:ext cx="5618520" cy="496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Potencial solar mundial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55" name="Imagem 3" descr=""/>
          <p:cNvPicPr/>
          <p:nvPr/>
        </p:nvPicPr>
        <p:blipFill>
          <a:blip r:embed="rId1"/>
          <a:srcRect l="149" t="-2866" r="-149" b="7262"/>
          <a:stretch/>
        </p:blipFill>
        <p:spPr>
          <a:xfrm>
            <a:off x="1822680" y="1128600"/>
            <a:ext cx="9117000" cy="564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EFEITO fotovoltaico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Células fotovoltaicas são fabricadas com semicondutores (materiais com características intermediárias entre um condutor e um isolante).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O cristal de silício puro é mal condutor elétrico. Para que a condução seja possível, acrescentam-se porcentagens de outros elementos.  Este processo denomina-se dopagem.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m 3" descr=""/>
          <p:cNvPicPr/>
          <p:nvPr/>
        </p:nvPicPr>
        <p:blipFill>
          <a:blip r:embed="rId1"/>
          <a:stretch/>
        </p:blipFill>
        <p:spPr>
          <a:xfrm>
            <a:off x="1020960" y="382320"/>
            <a:ext cx="5319360" cy="6093000"/>
          </a:xfrm>
          <a:prstGeom prst="rect">
            <a:avLst/>
          </a:prstGeom>
          <a:ln>
            <a:noFill/>
          </a:ln>
        </p:spPr>
      </p:pic>
      <p:pic>
        <p:nvPicPr>
          <p:cNvPr id="157" name="Imagem 4" descr=""/>
          <p:cNvPicPr/>
          <p:nvPr/>
        </p:nvPicPr>
        <p:blipFill>
          <a:blip r:embed="rId2"/>
          <a:stretch/>
        </p:blipFill>
        <p:spPr>
          <a:xfrm>
            <a:off x="6457320" y="444240"/>
            <a:ext cx="5399640" cy="2115000"/>
          </a:xfrm>
          <a:prstGeom prst="rect">
            <a:avLst/>
          </a:prstGeom>
          <a:ln>
            <a:noFill/>
          </a:ln>
        </p:spPr>
      </p:pic>
      <p:pic>
        <p:nvPicPr>
          <p:cNvPr id="158" name="Imagem 5" descr=""/>
          <p:cNvPicPr/>
          <p:nvPr/>
        </p:nvPicPr>
        <p:blipFill>
          <a:blip r:embed="rId3"/>
          <a:stretch/>
        </p:blipFill>
        <p:spPr>
          <a:xfrm>
            <a:off x="6457320" y="3123720"/>
            <a:ext cx="5399640" cy="3048120"/>
          </a:xfrm>
          <a:prstGeom prst="rect">
            <a:avLst/>
          </a:prstGeom>
          <a:ln>
            <a:noFill/>
          </a:ln>
        </p:spPr>
      </p:pic>
      <p:pic>
        <p:nvPicPr>
          <p:cNvPr id="159" name="Imagem 1" descr=""/>
          <p:cNvPicPr/>
          <p:nvPr/>
        </p:nvPicPr>
        <p:blipFill>
          <a:blip r:embed="rId4"/>
          <a:srcRect l="0" t="0" r="1197" b="0"/>
          <a:stretch/>
        </p:blipFill>
        <p:spPr>
          <a:xfrm>
            <a:off x="1020960" y="444240"/>
            <a:ext cx="5319360" cy="603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No Brasil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61" name="Imagem 3" descr=""/>
          <p:cNvPicPr/>
          <p:nvPr/>
        </p:nvPicPr>
        <p:blipFill>
          <a:blip r:embed="rId1"/>
          <a:srcRect l="0" t="362" r="0" b="0"/>
          <a:stretch/>
        </p:blipFill>
        <p:spPr>
          <a:xfrm>
            <a:off x="3907440" y="1245600"/>
            <a:ext cx="4866840" cy="484524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3931200" y="6127920"/>
            <a:ext cx="4866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Radiação solar global diária - média anual típica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m 3" descr=""/>
          <p:cNvPicPr/>
          <p:nvPr/>
        </p:nvPicPr>
        <p:blipFill>
          <a:blip r:embed="rId1"/>
          <a:stretch/>
        </p:blipFill>
        <p:spPr>
          <a:xfrm>
            <a:off x="3282120" y="596520"/>
            <a:ext cx="5967720" cy="568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m 3" descr=""/>
          <p:cNvPicPr/>
          <p:nvPr/>
        </p:nvPicPr>
        <p:blipFill>
          <a:blip r:embed="rId1"/>
          <a:srcRect l="1257" t="0" r="0" b="53049"/>
          <a:stretch/>
        </p:blipFill>
        <p:spPr>
          <a:xfrm>
            <a:off x="970200" y="1074240"/>
            <a:ext cx="5857200" cy="4518720"/>
          </a:xfrm>
          <a:prstGeom prst="rect">
            <a:avLst/>
          </a:prstGeom>
          <a:ln>
            <a:noFill/>
          </a:ln>
        </p:spPr>
      </p:pic>
      <p:pic>
        <p:nvPicPr>
          <p:cNvPr id="165" name="Imagem 2" descr=""/>
          <p:cNvPicPr/>
          <p:nvPr/>
        </p:nvPicPr>
        <p:blipFill>
          <a:blip r:embed="rId2"/>
          <a:stretch/>
        </p:blipFill>
        <p:spPr>
          <a:xfrm>
            <a:off x="6549120" y="941760"/>
            <a:ext cx="5258160" cy="4974120"/>
          </a:xfrm>
          <a:prstGeom prst="rect">
            <a:avLst/>
          </a:prstGeom>
          <a:ln>
            <a:noFill/>
          </a:ln>
        </p:spPr>
      </p:pic>
      <p:pic>
        <p:nvPicPr>
          <p:cNvPr id="166" name="Imagem 1" descr=""/>
          <p:cNvPicPr/>
          <p:nvPr/>
        </p:nvPicPr>
        <p:blipFill>
          <a:blip r:embed="rId3"/>
          <a:stretch/>
        </p:blipFill>
        <p:spPr>
          <a:xfrm>
            <a:off x="970200" y="1074240"/>
            <a:ext cx="5578920" cy="451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9000"/>
          </a:bodyPr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Maiores Usinas de Energia Solar do Brasil</a:t>
            </a:r>
            <a:br/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Usina Solar Pirapora – Pirapora – MG – 321 Megawatts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Usina Solar Nova Olinda – Ribeira do Piauí – PI – 210 Megawatts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Usina Solar Ituverava – Tabocas do Brejo Velho – BA – 196 Megawatts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Usina Solar Bom Jesus da Lapa – Bom Jesus da Lapa – BA – 158 Megawatts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Usina Solar Guaimbê – Guaimbê – SP – 150 Megawatts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Usina Solar Apodi – Quixeré – CE – 132 Megawatts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Complexo Solar Pirapora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O Complexo Solar Pirapora está instalado na cidade homônima localizada no estado de Minas Gerais, e agrupa mais de um milhão de placas solares com capacidade de geração de 321 MW. Trata-se na verdade de um complexo de 11 usinas que ocupam uma área equivalente a 1.500 campos de futebol.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71" name="Imagem 3" descr=""/>
          <p:cNvPicPr/>
          <p:nvPr/>
        </p:nvPicPr>
        <p:blipFill>
          <a:blip r:embed="rId1"/>
          <a:stretch/>
        </p:blipFill>
        <p:spPr>
          <a:xfrm>
            <a:off x="5540400" y="3429000"/>
            <a:ext cx="5399640" cy="312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Vantagens da Energia Solar</a:t>
            </a:r>
            <a:br/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É totalmente renovável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Não faz barulho e não polui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Requer manutenção mínima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O sistema dura entre 15 e 30 anos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Fácil de instalar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Pode ser usada em áreas remotas onde não existe rede de energia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1" lang="en-US" sz="5100" spc="199" strike="noStrike" cap="all">
                <a:solidFill>
                  <a:srgbClr val="2a1a00"/>
                </a:solidFill>
                <a:latin typeface="Impact"/>
              </a:rPr>
              <a:t>Desvantagens da Energia Solar</a:t>
            </a:r>
            <a:br/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Não pode ser usada durante a noite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Energia suplementar pode ser necessária em áreas com pouca luz solar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Alto investimento inicial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Para armazenar a energia solar é necessário o uso de baterias o que pode encarecer o custo do sistema fotovoltaico como um todo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DIMENSIONAMENTO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7" name="Espaço Reservado para Conteúdo 3" descr=""/>
          <p:cNvPicPr/>
          <p:nvPr/>
        </p:nvPicPr>
        <p:blipFill>
          <a:blip r:embed="rId1"/>
          <a:stretch/>
        </p:blipFill>
        <p:spPr>
          <a:xfrm>
            <a:off x="1133280" y="1128600"/>
            <a:ext cx="10724040" cy="495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DIMENSIONAMENTO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9" name="Espaço Reservado para Conteúdo 3" descr=""/>
          <p:cNvPicPr/>
          <p:nvPr/>
        </p:nvPicPr>
        <p:blipFill>
          <a:blip r:embed="rId1"/>
          <a:stretch/>
        </p:blipFill>
        <p:spPr>
          <a:xfrm>
            <a:off x="954000" y="1128600"/>
            <a:ext cx="10839960" cy="568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EFEITO fotovoltaico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A partir da dopagem do silício com o arsênio ou o fósforo (família 5A), formam-se ligações covalentes entre quatro elétrons e um fica livre, tornando possível a passagem de corrente elétrica (silício tipo N).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Realizando a dopagem com boro ou gálio (família 3A) ao silício, é obtido um material com falta de elétrons (lacunas) conhecido como silício tipo P.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277640" y="10296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DIMENSIONAMENTO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1" name="Espaço Reservado para Conteúdo 3" descr=""/>
          <p:cNvPicPr/>
          <p:nvPr/>
        </p:nvPicPr>
        <p:blipFill>
          <a:blip r:embed="rId1"/>
          <a:stretch/>
        </p:blipFill>
        <p:spPr>
          <a:xfrm>
            <a:off x="1513080" y="849240"/>
            <a:ext cx="9380880" cy="600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DIMENSIONAMENTO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84" name="Imagem 3" descr=""/>
          <p:cNvPicPr/>
          <p:nvPr/>
        </p:nvPicPr>
        <p:blipFill>
          <a:blip r:embed="rId1"/>
          <a:stretch/>
        </p:blipFill>
        <p:spPr>
          <a:xfrm>
            <a:off x="920520" y="1128600"/>
            <a:ext cx="10840320" cy="525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Espaço Reservado para Conteúdo 3" descr=""/>
          <p:cNvPicPr/>
          <p:nvPr/>
        </p:nvPicPr>
        <p:blipFill>
          <a:blip r:embed="rId1"/>
          <a:srcRect l="0" t="1502" r="0" b="2953"/>
          <a:stretch/>
        </p:blipFill>
        <p:spPr>
          <a:xfrm>
            <a:off x="1126800" y="437400"/>
            <a:ext cx="10541520" cy="62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Espaço Reservado para Conteúdo 3" descr=""/>
          <p:cNvPicPr/>
          <p:nvPr/>
        </p:nvPicPr>
        <p:blipFill>
          <a:blip r:embed="rId1"/>
          <a:stretch/>
        </p:blipFill>
        <p:spPr>
          <a:xfrm>
            <a:off x="941040" y="826560"/>
            <a:ext cx="10885320" cy="522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Espaço Reservado para Conteúdo 4" descr=""/>
          <p:cNvPicPr/>
          <p:nvPr/>
        </p:nvPicPr>
        <p:blipFill>
          <a:blip r:embed="rId1"/>
          <a:srcRect l="0" t="5369" r="0" b="0"/>
          <a:stretch/>
        </p:blipFill>
        <p:spPr>
          <a:xfrm>
            <a:off x="1492560" y="3033000"/>
            <a:ext cx="9206640" cy="3705480"/>
          </a:xfrm>
          <a:prstGeom prst="rect">
            <a:avLst/>
          </a:prstGeom>
          <a:ln>
            <a:noFill/>
          </a:ln>
        </p:spPr>
      </p:pic>
      <p:pic>
        <p:nvPicPr>
          <p:cNvPr id="188" name="Imagem 3" descr=""/>
          <p:cNvPicPr/>
          <p:nvPr/>
        </p:nvPicPr>
        <p:blipFill>
          <a:blip r:embed="rId2"/>
          <a:srcRect l="0" t="3028" r="0" b="0"/>
          <a:stretch/>
        </p:blipFill>
        <p:spPr>
          <a:xfrm>
            <a:off x="1492560" y="225360"/>
            <a:ext cx="9206640" cy="280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m 3" descr=""/>
          <p:cNvPicPr/>
          <p:nvPr/>
        </p:nvPicPr>
        <p:blipFill>
          <a:blip r:embed="rId1"/>
          <a:stretch/>
        </p:blipFill>
        <p:spPr>
          <a:xfrm>
            <a:off x="1460520" y="0"/>
            <a:ext cx="9067680" cy="689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m 3" descr=""/>
          <p:cNvPicPr/>
          <p:nvPr/>
        </p:nvPicPr>
        <p:blipFill>
          <a:blip r:embed="rId1"/>
          <a:stretch/>
        </p:blipFill>
        <p:spPr>
          <a:xfrm>
            <a:off x="1410840" y="478440"/>
            <a:ext cx="9624240" cy="590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m 3" descr=""/>
          <p:cNvPicPr/>
          <p:nvPr/>
        </p:nvPicPr>
        <p:blipFill>
          <a:blip r:embed="rId1"/>
          <a:stretch/>
        </p:blipFill>
        <p:spPr>
          <a:xfrm>
            <a:off x="1099800" y="940680"/>
            <a:ext cx="10733760" cy="497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m 3" descr=""/>
          <p:cNvPicPr/>
          <p:nvPr/>
        </p:nvPicPr>
        <p:blipFill>
          <a:blip r:embed="rId1"/>
          <a:stretch/>
        </p:blipFill>
        <p:spPr>
          <a:xfrm>
            <a:off x="981360" y="1672200"/>
            <a:ext cx="10839240" cy="351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Referências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1251720" y="2286000"/>
            <a:ext cx="10177920" cy="43794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3000"/>
          </a:bodyPr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DO NASCIMENTO, Cássio Araújo. </a:t>
            </a:r>
            <a:r>
              <a:rPr b="1" lang="en-US" sz="2000" spc="-1" strike="noStrike">
                <a:solidFill>
                  <a:srgbClr val="595959"/>
                </a:solidFill>
                <a:latin typeface="Gill Sans MT"/>
              </a:rPr>
              <a:t>PRINCÍPIO DE FUNCIONAMENTO DA CÉLULA FOTOVOLTAICA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. 2004. Monografia (Pós-Graduação Lato-Sensu em Fontes alternativas de energia) - Universidade Federal de Lavras, Lavras-MG, 2004. Disponível em: https://www.solenerg.com.br/files/monografia_cassio.pdf.  Acesso em: 1 jul. 2019.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BRAGA, Renata Pereira. </a:t>
            </a:r>
            <a:r>
              <a:rPr b="1" lang="en-US" sz="2000" spc="-1" strike="noStrike">
                <a:solidFill>
                  <a:srgbClr val="595959"/>
                </a:solidFill>
                <a:latin typeface="Gill Sans MT"/>
              </a:rPr>
              <a:t>Energia solar fotovoltaica: fundamentos e aplicações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. 2008. Trabalho de Conclusão de Curso - Universidade Federal do Rio de Janeiro, Rio de Janeiro, 2008. Disponível em: https://pantheon.ufrj.br/handle/11422/7372.  Acesso em: 1 jul. 2019.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DI SOUZA, Ronilson. </a:t>
            </a:r>
            <a:r>
              <a:rPr b="1" lang="en-US" sz="2000" spc="-1" strike="noStrike">
                <a:solidFill>
                  <a:srgbClr val="595959"/>
                </a:solidFill>
                <a:latin typeface="Gill Sans MT"/>
              </a:rPr>
              <a:t>Célula Fotovoltaica – O Guia Técnico Absolutamente Completo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. [</a:t>
            </a:r>
            <a:r>
              <a:rPr b="0" i="1" lang="en-US" sz="2000" spc="-1" strike="noStrike">
                <a:solidFill>
                  <a:srgbClr val="595959"/>
                </a:solidFill>
                <a:latin typeface="Gill Sans MT"/>
              </a:rPr>
              <a:t>S. l.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], 23 fev. 2017. Disponível em: https://blog.bluesol.com.br/celula-fotovoltaica-guia-completo/.  Acesso em: 2 jul. 2019.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3" descr=""/>
          <p:cNvPicPr/>
          <p:nvPr/>
        </p:nvPicPr>
        <p:blipFill>
          <a:blip r:embed="rId1"/>
          <a:stretch/>
        </p:blipFill>
        <p:spPr>
          <a:xfrm>
            <a:off x="1265040" y="191160"/>
            <a:ext cx="10177920" cy="647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Referências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251720" y="2286000"/>
            <a:ext cx="10177920" cy="4034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9000"/>
          </a:bodyPr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AMERICAN CHEMICAL SOCIETY. </a:t>
            </a:r>
            <a:r>
              <a:rPr b="1" lang="en-US" sz="2000" spc="-1" strike="noStrike">
                <a:solidFill>
                  <a:srgbClr val="595959"/>
                </a:solidFill>
                <a:latin typeface="Gill Sans MT"/>
              </a:rPr>
              <a:t>Transparent solar cells for windows that generate electricity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. [</a:t>
            </a:r>
            <a:r>
              <a:rPr b="0" i="1" lang="en-US" sz="2000" spc="-1" strike="noStrike">
                <a:solidFill>
                  <a:srgbClr val="595959"/>
                </a:solidFill>
                <a:latin typeface="Gill Sans MT"/>
              </a:rPr>
              <a:t>S. l.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], 1 ago. 2012. Disponível em: https://phys.org/news/2012-08-transparent-solar-cells-windows-electricity.html.  Acesso em: 1 jul. 2019.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MACHADO, Carolina T.; MIRANDA, Fabio S. </a:t>
            </a:r>
            <a:r>
              <a:rPr b="1" lang="en-US" sz="2000" spc="-1" strike="noStrike">
                <a:solidFill>
                  <a:srgbClr val="595959"/>
                </a:solidFill>
                <a:latin typeface="Gill Sans MT"/>
              </a:rPr>
              <a:t>Energia Solar Fotovoltaica: Uma Breve Revisão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, [</a:t>
            </a:r>
            <a:r>
              <a:rPr b="0" i="1" lang="en-US" sz="2000" spc="-1" strike="noStrike">
                <a:solidFill>
                  <a:srgbClr val="595959"/>
                </a:solidFill>
                <a:latin typeface="Gill Sans MT"/>
              </a:rPr>
              <a:t>S. l.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], p. 126-143, 14 out. 2014. Disponível em: http://rvq-sub.sbq.org.br/index.php/rvq/article/view/664.  Acesso em: 30 jun. 2019.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595959"/>
                </a:solidFill>
                <a:latin typeface="Gill Sans MT"/>
              </a:rPr>
              <a:t>CÉLULA fotovoltaica transparente pode transformar janela em painel solar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. [</a:t>
            </a:r>
            <a:r>
              <a:rPr b="0" i="1" lang="en-US" sz="2000" spc="-1" strike="noStrike">
                <a:solidFill>
                  <a:srgbClr val="595959"/>
                </a:solidFill>
                <a:latin typeface="Gill Sans MT"/>
              </a:rPr>
              <a:t>S. l.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], 6 nov. 2017. Disponível em: https://www.portalsolar.com.br/blog-solar/energia-solar/celula-fotovoltaica-transparente-pode-transformar-janela-em-painel-solar.html. Acesso em: 1 jul. 2019.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Referências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1251720" y="2286000"/>
            <a:ext cx="1040976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PINTO, João Tavares, GALDINO, Marco Antonio. </a:t>
            </a:r>
            <a:r>
              <a:rPr b="1" lang="en-US" sz="2000" spc="-1" strike="noStrike">
                <a:solidFill>
                  <a:srgbClr val="595959"/>
                </a:solidFill>
                <a:latin typeface="Gill Sans MT"/>
              </a:rPr>
              <a:t>Manual de Engenharia para Sistema Fotovoltaicos</a:t>
            </a: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, Rio de Janeiro, 2014. Disponível em: http://www.cresesb.cepel.br/publicacoes/download/Manual_de_Engenharia_FV_2014.pdf. Acesso em: 28 jun. 2019.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EFEITO fotovoltaico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A célula solar é composta por uma camada fina de material do tipo N e outra mais espessa de material do tipo P.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Ao serem unidas formando uma região PN, é formado um campo elétrico devido aos elétrons livres do silício tipo N que ocupam a lacunas do silício tipo P.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Efeito fotovoltaico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Ao incidir luz sobre a célula fotovoltaica, os fótons fornecem energia aos elétrons, e devido ao campo elétrico gerado pela junção PN, os elétrons são fluem da camada P para a camada N, enquanto as lacunas fluem da camada N para a camada P.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Fechando-se o circuito com um condutor externo, é gerada uma corrente elétrica, que é mantida enquanto os fótons permanecerem excitando os elétrons.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Efeito fotovoltaico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Para conectar os condutores externos, são adicionados contatos que diminuem a eficiência da célula, pois causam reflexão e sombra. 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algn="just"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É possível reduzir as perdas por reflexão ao diminuir a quantidade de contatos frontais, contudo, quanto menos condutores, maior o número de elétrons recombinados com os átomos de silício ao perderem a energia adquirida que é transformada em calor, tornando a célula menos eficiente.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5100" spc="199" strike="noStrike" cap="all">
                <a:solidFill>
                  <a:srgbClr val="2a1a00"/>
                </a:solidFill>
                <a:latin typeface="Impact"/>
              </a:rPr>
              <a:t>Efeito fotovoltaico</a:t>
            </a:r>
            <a:endParaRPr b="0" lang="en-US" sz="51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05" name="Imagem 3" descr=""/>
          <p:cNvPicPr/>
          <p:nvPr/>
        </p:nvPicPr>
        <p:blipFill>
          <a:blip r:embed="rId1"/>
          <a:stretch/>
        </p:blipFill>
        <p:spPr>
          <a:xfrm>
            <a:off x="2946240" y="2286000"/>
            <a:ext cx="6788520" cy="359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TM10001106[[fn=Selo]]</Template>
  <TotalTime>663</TotalTime>
  <Application>LibreOffice/6.1.3.2$Windows_X86_64 LibreOffice_project/86daf60bf00efa86ad547e59e09d6bb77c699acb</Application>
  <Words>1173</Words>
  <Paragraphs>169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2019-07-03T12:29:48Z</dcterms:created>
  <dc:creator>Lucas L. C. Ribas</dc:creator>
  <dc:description/>
  <dc:language>pt-BR</dc:language>
  <cp:lastModifiedBy/>
  <dcterms:modified xsi:type="dcterms:W3CDTF">2019-09-03T22:13:59Z</dcterms:modified>
  <cp:revision>43</cp:revision>
  <dc:subject/>
  <dc:title>eNERGIA SOLAR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</Properties>
</file>